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3"/>
  </p:notesMasterIdLst>
  <p:handoutMasterIdLst>
    <p:handoutMasterId r:id="rId44"/>
  </p:handoutMasterIdLst>
  <p:sldIdLst>
    <p:sldId id="441" r:id="rId2"/>
    <p:sldId id="492" r:id="rId3"/>
    <p:sldId id="493" r:id="rId4"/>
    <p:sldId id="487" r:id="rId5"/>
    <p:sldId id="450" r:id="rId6"/>
    <p:sldId id="451" r:id="rId7"/>
    <p:sldId id="485" r:id="rId8"/>
    <p:sldId id="486" r:id="rId9"/>
    <p:sldId id="452" r:id="rId10"/>
    <p:sldId id="453" r:id="rId11"/>
    <p:sldId id="491" r:id="rId12"/>
    <p:sldId id="455" r:id="rId13"/>
    <p:sldId id="456" r:id="rId14"/>
    <p:sldId id="463" r:id="rId15"/>
    <p:sldId id="457" r:id="rId16"/>
    <p:sldId id="461" r:id="rId17"/>
    <p:sldId id="462" r:id="rId18"/>
    <p:sldId id="476" r:id="rId19"/>
    <p:sldId id="459" r:id="rId20"/>
    <p:sldId id="460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4" r:id="rId29"/>
    <p:sldId id="471" r:id="rId30"/>
    <p:sldId id="475" r:id="rId31"/>
    <p:sldId id="473" r:id="rId32"/>
    <p:sldId id="482" r:id="rId33"/>
    <p:sldId id="483" r:id="rId34"/>
    <p:sldId id="477" r:id="rId35"/>
    <p:sldId id="484" r:id="rId36"/>
    <p:sldId id="479" r:id="rId37"/>
    <p:sldId id="480" r:id="rId38"/>
    <p:sldId id="481" r:id="rId39"/>
    <p:sldId id="488" r:id="rId40"/>
    <p:sldId id="489" r:id="rId41"/>
    <p:sldId id="4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7" autoAdjust="0"/>
    <p:restoredTop sz="96327" autoAdjust="0"/>
  </p:normalViewPr>
  <p:slideViewPr>
    <p:cSldViewPr snapToGrid="0" showGuides="1">
      <p:cViewPr varScale="1">
        <p:scale>
          <a:sx n="90" d="100"/>
          <a:sy n="90" d="100"/>
        </p:scale>
        <p:origin x="224" y="896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8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89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40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4F7F37-C978-4070-A8C9-9984E7C2ABE6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CCA8-EEC6-4184-AB5B-DDB10B05E1AF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901C-AD74-491C-9322-C106FC5C099A}" type="datetime1">
              <a:rPr lang="en-GB" smtClean="0"/>
              <a:t>17/09/2023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672-5B44-4DB0-8EDF-4BB4CF579FAA}" type="datetime1">
              <a:rPr lang="en-GB" smtClean="0"/>
              <a:t>17/09/2023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3466E77-7984-4F3B-92EF-834A85591B11}" type="datetime1">
              <a:rPr lang="en-GB" smtClean="0"/>
              <a:t>17/09/2023</a:t>
            </a:fld>
            <a:endParaRPr lang="en-GB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E691-BE0D-4934-9C30-12FC42105A2C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E37-F289-4BB8-B1E0-101EB4AC95E3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4BC4-6516-49EF-A62A-EB81A07AF391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5D5-9A7E-477A-A544-9723531FD0FA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0AC-C468-4DBB-AF86-AC5724FDA50F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47F2-18C7-4623-927B-09989FC5CA4D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1282B6A-0E05-4999-B083-B58431580830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BB6-14D6-4C5D-A392-87B2F024F171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EE70-9EF6-4011-9FEC-8E4C1B37B6E7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98F8-8127-4186-B6E0-5A9DB8590659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55F-A06C-4D12-9FE7-11486C7072EC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3FB4-74ED-479B-AC3F-D58B1D2996E2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56FC0-1C68-46A1-95BA-D879D9D7980D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EE2D-5BB7-4858-806B-E9B8121B6310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869E-E124-4C9B-86F5-EB1AF46F875F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B06-9E5C-4DC0-BDE6-1E991C758329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1D8F-85B9-4001-AF63-8B6D3CD2CF9F}" type="datetime1">
              <a:rPr lang="en-GB" smtClean="0"/>
              <a:t>17/09/2023</a:t>
            </a:fld>
            <a:endParaRPr lang="en-GB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ECB2203-00D5-4F87-8F9D-D0B17AC42B67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22F690-D5D4-4852-B56B-61A8F1BA299A}" type="datetime1">
              <a:rPr lang="en-GB" smtClean="0"/>
              <a:t>17/09/2023</a:t>
            </a:fld>
            <a:endParaRPr lang="en-GB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700EDC7-A33F-4ACB-87EF-882B537199F0}" type="datetime1">
              <a:rPr lang="en-GB" smtClean="0"/>
              <a:t>17/09/2023</a:t>
            </a:fld>
            <a:endParaRPr lang="en-GB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732F916-FBB8-40A8-BEA6-3A387B65F474}" type="datetime1">
              <a:rPr lang="en-GB" smtClean="0"/>
              <a:t>17/09/2023</a:t>
            </a:fld>
            <a:endParaRPr lang="en-GB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C2548D2-4180-4C59-97F2-D3D2E14098F1}" type="datetime1">
              <a:rPr lang="en-GB" smtClean="0"/>
              <a:t>17/09/2023</a:t>
            </a:fld>
            <a:endParaRPr lang="en-GB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4B30B-D853-4AE6-9B99-718FF91CCB22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EA36-139A-4E3F-B6A0-7BD657AD45E8}" type="datetime1">
              <a:rPr lang="en-GB" smtClean="0"/>
              <a:t>17/09/2023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FFE5DD6-2126-4C5A-ADA9-CF5BE748E714}" type="datetime1">
              <a:rPr lang="en-GB" smtClean="0"/>
              <a:t>17/09/2023</a:t>
            </a:fld>
            <a:endParaRPr lang="en-GB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index.html%20-%20Consult%20the%20ggplot2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2ED5-267F-4B10-9875-AE0A138158F0}" type="datetime1">
              <a:rPr lang="en-GB" smtClean="0"/>
              <a:t>17/09/2023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dirty="0"/>
              <a:t>1.1: Introduction to 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Jacob Curran-Sebastian</a:t>
            </a:r>
          </a:p>
          <a:p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056" y="1027290"/>
            <a:ext cx="4946649" cy="1345417"/>
          </a:xfrm>
        </p:spPr>
        <p:txBody>
          <a:bodyPr/>
          <a:lstStyle/>
          <a:p>
            <a:r>
              <a:rPr lang="en-GB" b="0" dirty="0"/>
              <a:t>Data Visualisation and Storytelling</a:t>
            </a: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Additional operators: != (not equal), &lt;, &gt;, &lt;=, &gt;=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We can also combine logical statements with the &amp; (AND) and | (OR) operators. 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number and equation on a white background&#10;&#10;Description automatically generated">
            <a:extLst>
              <a:ext uri="{FF2B5EF4-FFF2-40B4-BE49-F238E27FC236}">
                <a16:creationId xmlns:a16="http://schemas.microsoft.com/office/drawing/2014/main" id="{7E02F4CA-B774-4894-18DA-240ADCC2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6" y="2162941"/>
            <a:ext cx="1181100" cy="787400"/>
          </a:xfrm>
          <a:prstGeom prst="rect">
            <a:avLst/>
          </a:prstGeom>
        </p:spPr>
      </p:pic>
      <p:pic>
        <p:nvPicPr>
          <p:cNvPr id="9" name="Picture 8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3368B64C-8E97-2E4B-D6A6-01D33C63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66" y="4259974"/>
            <a:ext cx="4038600" cy="1638300"/>
          </a:xfrm>
          <a:prstGeom prst="rect">
            <a:avLst/>
          </a:prstGeom>
        </p:spPr>
      </p:pic>
      <p:pic>
        <p:nvPicPr>
          <p:cNvPr id="11" name="Picture 10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C1A7D17-8DB9-DD4F-027A-22C79CAE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10" y="4259974"/>
            <a:ext cx="3937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1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may also occasionally wish to loop over all observations in a dataset. 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The function nrow() counts the number of rows in my dataframe, and we then execute the commands in the for loop with different values of </a:t>
            </a:r>
            <a:r>
              <a:rPr lang="en-GB" dirty="0"/>
              <a:t>i</a:t>
            </a:r>
            <a:r>
              <a:rPr lang="en-DK" dirty="0"/>
              <a:t> (in this case, i=1, 2, 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18/09/2023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EEC7FBB-504C-938E-9FF2-8D22D2D5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7" y="2114024"/>
            <a:ext cx="4152900" cy="812800"/>
          </a:xfrm>
          <a:prstGeom prst="rect">
            <a:avLst/>
          </a:prstGeom>
        </p:spPr>
      </p:pic>
      <p:pic>
        <p:nvPicPr>
          <p:cNvPr id="14" name="Picture 13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63A7FE8D-98F1-1E55-E8D5-F0C8D3E61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2"/>
          <a:stretch/>
        </p:blipFill>
        <p:spPr>
          <a:xfrm>
            <a:off x="897777" y="4530725"/>
            <a:ext cx="3086100" cy="1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4D9-EC7C-E758-D9EF-BA7B4136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86C5-2C08-DA18-0B4A-4114BCB8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In this course, we will be using a few packages.</a:t>
            </a:r>
          </a:p>
          <a:p>
            <a:r>
              <a:rPr lang="en-DK" dirty="0"/>
              <a:t>In R, most packages that are used widely are located on the CRAN (Comprehensive R Archive Network). </a:t>
            </a:r>
          </a:p>
          <a:p>
            <a:r>
              <a:rPr lang="en-DK" dirty="0"/>
              <a:t>These packages can be installed (if they are not already) using the command install.packages(‘package_name’)</a:t>
            </a:r>
          </a:p>
          <a:p>
            <a:endParaRPr lang="en-DK" dirty="0"/>
          </a:p>
          <a:p>
            <a:r>
              <a:rPr lang="en-DK" dirty="0"/>
              <a:t>For now, we will be using the packages dplyr and ggplot2, try installing these yourself now in R. </a:t>
            </a:r>
          </a:p>
          <a:p>
            <a:endParaRPr lang="en-DK" dirty="0"/>
          </a:p>
          <a:p>
            <a:r>
              <a:rPr lang="en-DK" dirty="0"/>
              <a:t>At the start of an R script, load the libraries that you are using by writing e.g. library(dplyr).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2671-1564-5C75-9D14-625299FB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6D52E-BB2A-DD3E-808E-2612E20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56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C27E-C3D7-F5D1-D65C-B2576DBB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Good data visualisation starts with clean data, and dplyr is the main package in R for cleaning data. </a:t>
            </a:r>
          </a:p>
          <a:p>
            <a:endParaRPr lang="en-DK" dirty="0"/>
          </a:p>
          <a:p>
            <a:r>
              <a:rPr lang="en-DK" dirty="0"/>
              <a:t>As we will see, the main package in R for creating plots works very well with dplyr.</a:t>
            </a:r>
          </a:p>
          <a:p>
            <a:endParaRPr lang="en-DK" dirty="0"/>
          </a:p>
          <a:p>
            <a:r>
              <a:rPr lang="en-DK" dirty="0"/>
              <a:t>Let’s see a few examples of dplyr in action - we’re going to use a preloaded dataset, which contains information about different characters from Star Wars.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50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3546C-A993-4ED4-9E60-D4CE5DD1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C6617B8-C256-32CE-3D61-F86005D8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44" y="2048256"/>
            <a:ext cx="9745146" cy="28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1D0756-639F-957A-3C03-995E2F9C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51"/>
          <a:stretch/>
        </p:blipFill>
        <p:spPr>
          <a:xfrm>
            <a:off x="4882448" y="4224649"/>
            <a:ext cx="6540314" cy="220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036320" y="2157984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594165" y="2527316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EAFF77-55FC-0932-81EF-AA4C43BC7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" y="5218176"/>
            <a:ext cx="4723756" cy="2211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FC9E0A-A428-F5B3-5048-8A9EF3995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89" y="5800389"/>
            <a:ext cx="4000754" cy="3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9257B-FE86-65FC-9834-DF954215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74" y="4786348"/>
            <a:ext cx="4582260" cy="26471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F680FB2-F1D7-EFA4-B770-B3C37AE9B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50" y="4279987"/>
            <a:ext cx="5140471" cy="23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F0F9AD3D-3CD0-C8F3-7693-9C2F2040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90" y="4308917"/>
            <a:ext cx="4391601" cy="2410709"/>
          </a:xfrm>
          <a:prstGeom prst="rect">
            <a:avLst/>
          </a:prstGeom>
        </p:spPr>
      </p:pic>
      <p:pic>
        <p:nvPicPr>
          <p:cNvPr id="16" name="Picture 15" descr="A black text with black text&#10;&#10;Description automatically generated">
            <a:extLst>
              <a:ext uri="{FF2B5EF4-FFF2-40B4-BE49-F238E27FC236}">
                <a16:creationId xmlns:a16="http://schemas.microsoft.com/office/drawing/2014/main" id="{C3D1BF62-EA3F-9941-1AC4-181F797FA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12" y="4948346"/>
            <a:ext cx="5599426" cy="8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79AD-5FF3-1940-8951-B688FCF4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3" y="2997200"/>
            <a:ext cx="11012488" cy="863599"/>
          </a:xfrm>
        </p:spPr>
        <p:txBody>
          <a:bodyPr/>
          <a:lstStyle/>
          <a:p>
            <a:pPr algn="ctr"/>
            <a:r>
              <a:rPr lang="en-DK" dirty="0"/>
              <a:t>Making Plots in R using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0088-BD9B-BC17-0DBD-6910E579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67286-43D7-7B02-8B7E-0D7B2DF1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1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4983-6B94-B486-4F1F-96D57157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8938-6B5D-BADC-2A8D-367B5717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gplot2 is a powerful visualisation tool works well with data that has been formatted using dplyr. </a:t>
            </a:r>
          </a:p>
          <a:p>
            <a:endParaRPr lang="en-DK" dirty="0"/>
          </a:p>
          <a:p>
            <a:r>
              <a:rPr lang="en-DK" dirty="0"/>
              <a:t>Plots in ggplot2 are built by calling the function ggplot, together with a dataset and an aesthetic mapping (denoted aes). </a:t>
            </a:r>
          </a:p>
          <a:p>
            <a:endParaRPr lang="en-DK" dirty="0"/>
          </a:p>
          <a:p>
            <a:r>
              <a:rPr lang="en-DK" dirty="0"/>
              <a:t>This mapping can describe, for example, the variables on the x and y axis, or the colour mapping for different values within a dataset.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9142-73BE-1F21-E17A-FE84151A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1701B-24CB-E68E-2EA0-87CC9D2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92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1:</a:t>
            </a:r>
          </a:p>
          <a:p>
            <a:r>
              <a:rPr lang="en-GB" dirty="0"/>
              <a:t>Introduction to R and plotting using ggplot2</a:t>
            </a:r>
          </a:p>
          <a:p>
            <a:r>
              <a:rPr lang="en-GB" dirty="0"/>
              <a:t>Fundamentals of Data Visualisation (part 1)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Day 2:</a:t>
            </a:r>
          </a:p>
          <a:p>
            <a:r>
              <a:rPr lang="en-GB" dirty="0"/>
              <a:t>Fundamentals of Data Visualisation (part 2)</a:t>
            </a:r>
          </a:p>
          <a:p>
            <a:r>
              <a:rPr lang="en-GB" dirty="0"/>
              <a:t>Exploratory Data Analysis </a:t>
            </a:r>
          </a:p>
          <a:p>
            <a:r>
              <a:rPr lang="en-GB" dirty="0"/>
              <a:t>Introduction to Principal Component Analysis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18/09/2023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6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Once you’ve created a ggplot object, other aspects of the plot can be added on in </a:t>
            </a:r>
            <a:r>
              <a:rPr lang="en-DK" i="1" dirty="0"/>
              <a:t>layers</a:t>
            </a:r>
            <a:r>
              <a:rPr lang="en-DK" dirty="0"/>
              <a:t>. </a:t>
            </a:r>
          </a:p>
          <a:p>
            <a:r>
              <a:rPr lang="en-DK" dirty="0"/>
              <a:t>Let’s look at an example, using the starwars set from earlier.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50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Suppose I want to study the BMI of different characters from Star Wars. </a:t>
            </a:r>
          </a:p>
          <a:p>
            <a:endParaRPr lang="en-DK" dirty="0"/>
          </a:p>
          <a:p>
            <a:r>
              <a:rPr lang="en-DK" dirty="0"/>
              <a:t>Let’s use ggplot to make a histogram of the BMIs of different Star Wars characters.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4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772522-A53F-E1A4-D5C9-2018DFC40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" r="14" b="14410"/>
          <a:stretch/>
        </p:blipFill>
        <p:spPr>
          <a:xfrm>
            <a:off x="588963" y="1538130"/>
            <a:ext cx="5740400" cy="3043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27127B1-135B-C5DD-9175-7C8406B1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2209800"/>
            <a:ext cx="4395216" cy="439521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C0553F-6E31-8EB1-FA37-9662C0F1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892792"/>
            <a:ext cx="990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DF712AD-B9B8-BB45-C120-AC3FBA7FC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63" y="1650111"/>
            <a:ext cx="7861300" cy="558800"/>
          </a:xfrm>
        </p:spPr>
      </p:pic>
      <p:pic>
        <p:nvPicPr>
          <p:cNvPr id="16" name="Picture 1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68A870E-A7FC-03D8-52DA-32A72910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2" y="2377757"/>
            <a:ext cx="4664456" cy="41436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848BB76-9B63-994E-A7CF-5F599EC5219F}"/>
              </a:ext>
            </a:extLst>
          </p:cNvPr>
          <p:cNvGrpSpPr/>
          <p:nvPr/>
        </p:nvGrpSpPr>
        <p:grpSpPr>
          <a:xfrm>
            <a:off x="4552707" y="1011690"/>
            <a:ext cx="3720570" cy="999640"/>
            <a:chOff x="4552707" y="1011690"/>
            <a:chExt cx="3720570" cy="999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7480BE-C0CB-398A-385F-4F93749B9840}"/>
                </a:ext>
              </a:extLst>
            </p:cNvPr>
            <p:cNvSpPr/>
            <p:nvPr/>
          </p:nvSpPr>
          <p:spPr>
            <a:xfrm>
              <a:off x="6217920" y="1650111"/>
              <a:ext cx="390144" cy="3612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DK" sz="24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4F8A65-E006-8835-0D58-5E489932B683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>
              <a:off x="6412992" y="1381022"/>
              <a:ext cx="0" cy="2690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2A7EFC-8150-80B8-C9E6-CE150B2D56BD}"/>
                </a:ext>
              </a:extLst>
            </p:cNvPr>
            <p:cNvSpPr txBox="1"/>
            <p:nvPr/>
          </p:nvSpPr>
          <p:spPr>
            <a:xfrm>
              <a:off x="4552707" y="1011690"/>
              <a:ext cx="3720570" cy="369332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b="0" dirty="0">
                  <a:solidFill>
                    <a:schemeClr val="tx1"/>
                  </a:solidFill>
                  <a:latin typeface="+mn-lt"/>
                </a:rPr>
                <a:t>Add elements with a + sign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5D4DD21-526A-DD01-AA37-16416D6B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96" y="3065258"/>
            <a:ext cx="3806952" cy="21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9F8FC7-6F6D-76A7-DE70-9276E43F4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60" y="1436085"/>
            <a:ext cx="9182100" cy="812800"/>
          </a:xfr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BDD95C7-B7F0-E529-A0F2-5B5501DF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06" y="2209800"/>
            <a:ext cx="5232400" cy="464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95DEC-67F6-6A87-27BD-F90A2DB9851C}"/>
              </a:ext>
            </a:extLst>
          </p:cNvPr>
          <p:cNvSpPr txBox="1"/>
          <p:nvPr/>
        </p:nvSpPr>
        <p:spPr>
          <a:xfrm>
            <a:off x="8388096" y="3429000"/>
            <a:ext cx="2394886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Still pretty ugly </a:t>
            </a:r>
            <a:r>
              <a:rPr lang="en-DK" sz="2400" b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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6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BB6811D7-1D67-625A-8FB8-0F7776CB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2347912"/>
            <a:ext cx="4420616" cy="3927052"/>
          </a:xfrm>
          <a:prstGeom prst="rect">
            <a:avLst/>
          </a:prstGeom>
        </p:spPr>
      </p:pic>
      <p:pic>
        <p:nvPicPr>
          <p:cNvPr id="10" name="Picture 9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EC81661-DFCA-145F-66AB-5BA07446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1" y="1402827"/>
            <a:ext cx="6482397" cy="879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329184" y="2875002"/>
            <a:ext cx="576602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add a splash of color – we can choose any colour from the R colour palette. </a:t>
            </a: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292103" y="4716509"/>
            <a:ext cx="521868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looks much better, but there’s still a few things we can add to finish it off.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852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0E43787-E49A-1003-1055-1AD41989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484313"/>
            <a:ext cx="7772400" cy="16486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22666A-A1F6-F9CE-1632-B4B5FFAE7027}"/>
              </a:ext>
            </a:extLst>
          </p:cNvPr>
          <p:cNvCxnSpPr>
            <a:cxnSpLocks/>
          </p:cNvCxnSpPr>
          <p:nvPr/>
        </p:nvCxnSpPr>
        <p:spPr>
          <a:xfrm flipH="1" flipV="1">
            <a:off x="6424392" y="2422819"/>
            <a:ext cx="1707672" cy="50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EF3DB4-93D3-7F47-C06D-1F9543DE8983}"/>
              </a:ext>
            </a:extLst>
          </p:cNvPr>
          <p:cNvSpPr txBox="1"/>
          <p:nvPr/>
        </p:nvSpPr>
        <p:spPr>
          <a:xfrm>
            <a:off x="8361363" y="2690336"/>
            <a:ext cx="359664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We add in a title and labels for the axes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35EA6D-BD16-88E7-E93A-1B7CECB8CAB5}"/>
              </a:ext>
            </a:extLst>
          </p:cNvPr>
          <p:cNvGrpSpPr/>
          <p:nvPr/>
        </p:nvGrpSpPr>
        <p:grpSpPr>
          <a:xfrm>
            <a:off x="588963" y="3244426"/>
            <a:ext cx="3596640" cy="1650521"/>
            <a:chOff x="588963" y="3244426"/>
            <a:chExt cx="3596640" cy="16505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9D110A-D743-2BBF-FF97-FD3335DDD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0808" y="3244426"/>
              <a:ext cx="0" cy="7521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41ED0B-C007-BFEC-07AC-11881C1A54DE}"/>
                </a:ext>
              </a:extLst>
            </p:cNvPr>
            <p:cNvSpPr txBox="1"/>
            <p:nvPr/>
          </p:nvSpPr>
          <p:spPr>
            <a:xfrm>
              <a:off x="588963" y="4156283"/>
              <a:ext cx="3596640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dirty="0"/>
                <a:t>Finally our plot is good enough to save!</a:t>
              </a:r>
              <a:endParaRPr lang="en-DK" sz="24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21" name="Picture 20" descr="A graph with blue bars&#10;&#10;Description automatically generated">
            <a:extLst>
              <a:ext uri="{FF2B5EF4-FFF2-40B4-BE49-F238E27FC236}">
                <a16:creationId xmlns:a16="http://schemas.microsoft.com/office/drawing/2014/main" id="{5ACEFC33-C20A-DE48-DFA1-DCC7F9BB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03" y="3059668"/>
            <a:ext cx="4109483" cy="36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 bit more advanced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362115"/>
            <a:ext cx="8286813" cy="55399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Suppose now we want to compare BMIs of different groups of characters, for example, humans and nonhumans.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First, we create a separate column that says whether a character is human or nonhuman: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Then, we drop all those characters who have an NA value for their BMI: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AC905-7A20-4223-724C-4DBC9BB8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429000"/>
            <a:ext cx="7772400" cy="64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41410-8982-76C4-DE80-38826FFF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5705608"/>
            <a:ext cx="5588000" cy="3683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88BEB-8EB0-0CFF-C7CF-649423E3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688" y="2208898"/>
            <a:ext cx="2539511" cy="33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produce the same histogram plot as before, but this time with the different types of characters separately. </a:t>
            </a:r>
            <a:endParaRPr lang="en-DK" sz="2400" dirty="0"/>
          </a:p>
        </p:txBody>
      </p:sp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995C100-BD0A-2007-090C-CC9C0EF6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517394"/>
            <a:ext cx="7772400" cy="1315514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FA9E369-7053-48B2-9E69-E3E10437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88" y="3086576"/>
            <a:ext cx="4079240" cy="362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Looks ok, but because the bars are stacked on top of each other, it can be quite hard to compare the distributions.</a:t>
            </a: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554442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Instead, lets try a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density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 plot: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looks a bit nicer – and setting alpha = 0.5 means you can see where the two distributions overlap.</a:t>
            </a:r>
            <a:endParaRPr lang="en-DK" sz="2400" dirty="0"/>
          </a:p>
        </p:txBody>
      </p:sp>
      <p:pic>
        <p:nvPicPr>
          <p:cNvPr id="15" name="Picture 14" descr="A black text with green and white text&#10;&#10;Description automatically generated">
            <a:extLst>
              <a:ext uri="{FF2B5EF4-FFF2-40B4-BE49-F238E27FC236}">
                <a16:creationId xmlns:a16="http://schemas.microsoft.com/office/drawing/2014/main" id="{EE9907B4-9C26-241A-9397-5BBAA18A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1" y="2190356"/>
            <a:ext cx="7772400" cy="1265552"/>
          </a:xfrm>
          <a:prstGeom prst="rect">
            <a:avLst/>
          </a:prstGeom>
        </p:spPr>
      </p:pic>
      <p:pic>
        <p:nvPicPr>
          <p:cNvPr id="17" name="Picture 16" descr="A graph of a distribution of star wars characters&#10;&#10;Description automatically generated">
            <a:extLst>
              <a:ext uri="{FF2B5EF4-FFF2-40B4-BE49-F238E27FC236}">
                <a16:creationId xmlns:a16="http://schemas.microsoft.com/office/drawing/2014/main" id="{0E779DBE-37A9-902C-A17B-9DB40077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2785060"/>
            <a:ext cx="4356100" cy="38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8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3:</a:t>
            </a:r>
          </a:p>
          <a:p>
            <a:r>
              <a:rPr lang="en-GB" dirty="0"/>
              <a:t>Plotting with Networks and Directed Acyclic Graphs in R</a:t>
            </a:r>
          </a:p>
          <a:p>
            <a:r>
              <a:rPr lang="en-GB" dirty="0"/>
              <a:t>Plotting Spatial Data and Maps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u="sng" dirty="0"/>
              <a:t>Day 4:</a:t>
            </a:r>
            <a:endParaRPr lang="en-GB" dirty="0"/>
          </a:p>
          <a:p>
            <a:r>
              <a:rPr lang="en-GB" dirty="0"/>
              <a:t>Interactive plots for presentations and websites</a:t>
            </a:r>
          </a:p>
          <a:p>
            <a:r>
              <a:rPr lang="en-GB" dirty="0"/>
              <a:t>Plotting using shiny, interactive maps, Sankey plots</a:t>
            </a:r>
          </a:p>
          <a:p>
            <a:r>
              <a:rPr lang="en-GB" dirty="0"/>
              <a:t>Plenary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18/09/2023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624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There are other kinds of plots we could try, we could separate out the distributions for each type using a violin plot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8963" y="4635024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But I personally think the density plot looks nicer, at least when we have just 2 distributions to compare. </a:t>
            </a:r>
            <a:endParaRPr lang="en-DK" sz="2400" dirty="0"/>
          </a:p>
        </p:txBody>
      </p:sp>
      <p:pic>
        <p:nvPicPr>
          <p:cNvPr id="6" name="Picture 5" descr="A close-up of a computer&#10;&#10;Description automatically generated">
            <a:extLst>
              <a:ext uri="{FF2B5EF4-FFF2-40B4-BE49-F238E27FC236}">
                <a16:creationId xmlns:a16="http://schemas.microsoft.com/office/drawing/2014/main" id="{51953B00-E889-D37E-6F9F-DB12B08B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" y="2760451"/>
            <a:ext cx="6904037" cy="1174009"/>
          </a:xfrm>
          <a:prstGeom prst="rect">
            <a:avLst/>
          </a:prstGeom>
        </p:spPr>
      </p:pic>
      <p:pic>
        <p:nvPicPr>
          <p:cNvPr id="8" name="Picture 7" descr="A diagram of a star wars character&#10;&#10;Description automatically generated">
            <a:extLst>
              <a:ext uri="{FF2B5EF4-FFF2-40B4-BE49-F238E27FC236}">
                <a16:creationId xmlns:a16="http://schemas.microsoft.com/office/drawing/2014/main" id="{BD611B42-B60E-08C2-1C3B-3B2870CA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2715746"/>
            <a:ext cx="4320996" cy="3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There are a whole bunch of other kinds of plots that you can use ggplot to make (and we’ll cover many in this course!)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take a look at how to make a line plot.</a:t>
            </a:r>
          </a:p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These are useful for plotting time-series data – let’s try making a simple line plot to look at the number of cases of COVID-19 over time in Denmark.</a:t>
            </a:r>
          </a:p>
        </p:txBody>
      </p:sp>
    </p:spTree>
    <p:extLst>
      <p:ext uri="{BB962C8B-B14F-4D97-AF65-F5344CB8AC3E}">
        <p14:creationId xmlns:p14="http://schemas.microsoft.com/office/powerpoint/2010/main" val="78916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Loading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are working with a </a:t>
            </a:r>
            <a:r>
              <a:rPr lang="en-DK" sz="2400" i="1" dirty="0"/>
              <a:t>real</a:t>
            </a:r>
            <a:r>
              <a:rPr lang="en-DK" sz="2400" dirty="0"/>
              <a:t> dataset – we can load in the data using R’s read.csv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3328530"/>
            <a:ext cx="1018063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gives us a dataframe with a lot of rows and columns, but we only want some of them – we can select exactly what we need using dplyr: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6F144-1812-FD63-CD52-D58F76B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817131"/>
            <a:ext cx="59182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7649A-ECF5-32D3-0ED0-F966F32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4256564"/>
            <a:ext cx="7772400" cy="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2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700" y="1701800"/>
            <a:ext cx="6400800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gives us a nice looking dataframe that we can work with. Now let’s just select the data that we need for Denmark.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can plot this data – this will be similar to the histogram, but now we use geom_line() to get a line plot. 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09B151E-4E70-D575-B101-EE3FD0E6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79" y="1371600"/>
            <a:ext cx="4216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BCB91-7205-A8D0-4549-02424B1C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0" y="3180556"/>
            <a:ext cx="6616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699" y="1701800"/>
            <a:ext cx="1044499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first look at data starting from 2021, so we set a start and end date.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11C6C-940D-D261-D760-8B9A0027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2367724"/>
            <a:ext cx="71501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5D09A-AB9E-6D04-24B2-3467A180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4032246"/>
            <a:ext cx="7632700" cy="317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BD5BE-9215-C3E9-3873-08AEBA85CA9E}"/>
              </a:ext>
            </a:extLst>
          </p:cNvPr>
          <p:cNvSpPr txBox="1"/>
          <p:nvPr/>
        </p:nvSpPr>
        <p:spPr>
          <a:xfrm>
            <a:off x="774699" y="3490590"/>
            <a:ext cx="4586192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create our plot in ggplot: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9" y="3999670"/>
            <a:ext cx="7772400" cy="9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9" y="1247310"/>
            <a:ext cx="7772400" cy="942445"/>
          </a:xfrm>
          <a:prstGeom prst="rect">
            <a:avLst/>
          </a:prstGeom>
        </p:spPr>
      </p:pic>
      <p:pic>
        <p:nvPicPr>
          <p:cNvPr id="6" name="Picture 5" descr="A graph of a number of cases&#10;&#10;Description automatically generated">
            <a:extLst>
              <a:ext uri="{FF2B5EF4-FFF2-40B4-BE49-F238E27FC236}">
                <a16:creationId xmlns:a16="http://schemas.microsoft.com/office/drawing/2014/main" id="{EBB92904-7745-DCCF-F031-9F00F0C4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81" y="2189755"/>
            <a:ext cx="5232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Minor point – because this is disease data, and growth is exponential, we should really plot this on a log scale!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2F89E9-4FEE-C981-D551-67B9BF3A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347912"/>
            <a:ext cx="7772400" cy="1377387"/>
          </a:xfrm>
          <a:prstGeom prst="rect">
            <a:avLst/>
          </a:prstGeom>
        </p:spPr>
      </p:pic>
      <p:pic>
        <p:nvPicPr>
          <p:cNvPr id="8" name="Picture 7" descr="A graph of a graph showing the number of coronavirus cases&#10;&#10;Description automatically generated">
            <a:extLst>
              <a:ext uri="{FF2B5EF4-FFF2-40B4-BE49-F238E27FC236}">
                <a16:creationId xmlns:a16="http://schemas.microsoft.com/office/drawing/2014/main" id="{97B0803D-53F8-E8E4-8D13-AA083EE7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57" y="2962513"/>
            <a:ext cx="4375514" cy="3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8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Finally, we can plot several lines at once, e.g., we can take some other Nordic countries and compare the daily cases: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To create the plot: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graph of a number of cases&#10;&#10;Description automatically generated with medium confidence">
            <a:extLst>
              <a:ext uri="{FF2B5EF4-FFF2-40B4-BE49-F238E27FC236}">
                <a16:creationId xmlns:a16="http://schemas.microsoft.com/office/drawing/2014/main" id="{C3056E4E-A53C-7080-4E6D-BA626A6A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57" y="2386012"/>
            <a:ext cx="4402113" cy="3910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A0F60-B7AA-2B7F-C0F8-EF6C2388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386012"/>
            <a:ext cx="6578600" cy="698500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DB31927-DC0C-8533-34C5-403A590B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3870927"/>
            <a:ext cx="6432605" cy="16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We will also be making use of heatmaps: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Here we can investigate associations between categorical variables: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5FA0D-68F8-51F0-2EF9-720D8EA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6" y="2223809"/>
            <a:ext cx="2616200" cy="304800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BA0E2E1-6A9B-37AD-BED4-A61B14C3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07994"/>
            <a:ext cx="4350199" cy="3743434"/>
          </a:xfrm>
          <a:prstGeom prst="rect">
            <a:avLst/>
          </a:prstGeom>
        </p:spPr>
      </p:pic>
      <p:pic>
        <p:nvPicPr>
          <p:cNvPr id="17" name="Picture 1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447C6A7-A441-69B4-4D17-8AAAE507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66" y="3879711"/>
            <a:ext cx="5829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18/09/2023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47D9D6F-AA21-6EBB-9FF0-509518D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00" y="3592283"/>
            <a:ext cx="5867400" cy="2235200"/>
          </a:xfrm>
          <a:prstGeom prst="rect">
            <a:avLst/>
          </a:prstGeom>
        </p:spPr>
      </p:pic>
      <p:pic>
        <p:nvPicPr>
          <p:cNvPr id="13" name="Picture 1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13367D4-BDD5-9F61-355C-744AD0FD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6" y="2235889"/>
            <a:ext cx="4649975" cy="4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You do not need to be writing code along with the slides, but if you already have R installed, you might find it helpful. </a:t>
            </a:r>
          </a:p>
          <a:p>
            <a:endParaRPr lang="en-GB" dirty="0"/>
          </a:p>
          <a:p>
            <a:r>
              <a:rPr lang="en-GB" dirty="0"/>
              <a:t>We have designed this course with tips for making visualisations in R, but if you use e.g. Python, you are perfectly free to follow along using your preferred language.</a:t>
            </a:r>
          </a:p>
          <a:p>
            <a:endParaRPr lang="en-GB" dirty="0"/>
          </a:p>
          <a:p>
            <a:r>
              <a:rPr lang="en-GB" dirty="0"/>
              <a:t>This is our first time delivering this course, so we super appreciate feedback either as we go along, or in the evaluations.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17/09/2023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973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18/09/2023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17F67B-F3F3-E48E-4CC3-1F9788B2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" y="3694500"/>
            <a:ext cx="6411889" cy="2066290"/>
          </a:xfrm>
          <a:prstGeom prst="rect">
            <a:avLst/>
          </a:prstGeom>
        </p:spPr>
      </p:pic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7777D7E-DAB5-D602-6037-1FB3B4BA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58" y="2050860"/>
            <a:ext cx="4897242" cy="42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7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B117-4A34-687E-B553-73F27FE5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Other kinds of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BD1C-C01B-B2A3-48A7-F22471AB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Plots in ggplot2 are usually prefixed with geom_ (we’ve already seen e.g. geom_tile, geom_histogram, geom_density)</a:t>
            </a:r>
          </a:p>
          <a:p>
            <a:endParaRPr lang="en-DK" dirty="0"/>
          </a:p>
          <a:p>
            <a:r>
              <a:rPr lang="en-GB" dirty="0">
                <a:hlinkClick r:id="rId2"/>
              </a:rPr>
              <a:t>https://ggplot2.tidyverse.org/reference/index.html</a:t>
            </a:r>
            <a:r>
              <a:rPr lang="en-GB" dirty="0"/>
              <a:t> consult the reference page for a full list of different </a:t>
            </a:r>
            <a:r>
              <a:rPr lang="en-GB" dirty="0" err="1"/>
              <a:t>geoms</a:t>
            </a:r>
            <a:r>
              <a:rPr lang="en-GB" dirty="0"/>
              <a:t> that you can use and have a play around in the practice session when we get to working with real datasets. 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0012-EB6E-1D9B-62ED-E25C0DE4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18/09/2023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0F2B-B37D-012E-12B4-D54B1A12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69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Create a variable in R by using an arrow &lt;-, e.g.</a:t>
            </a:r>
          </a:p>
          <a:p>
            <a:endParaRPr lang="en-GB" dirty="0"/>
          </a:p>
          <a:p>
            <a:r>
              <a:rPr lang="en-GB" dirty="0"/>
              <a:t>The nice thing about this is that we can do bidirectional assignment, e.g.</a:t>
            </a:r>
          </a:p>
          <a:p>
            <a:endParaRPr lang="en-GB" dirty="0"/>
          </a:p>
          <a:p>
            <a:r>
              <a:rPr lang="en-GB" dirty="0"/>
              <a:t>We can also create vectors of numbers by concatenation, using the c() function in R: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17/09/2023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A7CEE-27CF-6AB7-0716-B610AB97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1" y="2114263"/>
            <a:ext cx="9144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413B3-6D04-87EA-3DBD-58E559B0E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1" y="3056874"/>
            <a:ext cx="10541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7100E-B61F-2497-53E7-94D83AA99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0" t="9521" b="1"/>
          <a:stretch/>
        </p:blipFill>
        <p:spPr>
          <a:xfrm>
            <a:off x="1045610" y="4405778"/>
            <a:ext cx="1981301" cy="241301"/>
          </a:xfrm>
          <a:prstGeom prst="rect">
            <a:avLst/>
          </a:prstGeom>
        </p:spPr>
      </p:pic>
      <p:pic>
        <p:nvPicPr>
          <p:cNvPr id="11" name="Picture 10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EB78A6E-71BF-4F73-95BD-5C1C823F8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16" y="4128129"/>
            <a:ext cx="157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B6F3-DD99-CEE1-D260-144A79E6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Types in 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EEC7CC-80CF-2CAE-74B7-A1CAF6702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17911"/>
              </p:ext>
            </p:extLst>
          </p:nvPr>
        </p:nvGraphicFramePr>
        <p:xfrm>
          <a:off x="588963" y="1654900"/>
          <a:ext cx="11350488" cy="435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496">
                  <a:extLst>
                    <a:ext uri="{9D8B030D-6E8A-4147-A177-3AD203B41FA5}">
                      <a16:colId xmlns:a16="http://schemas.microsoft.com/office/drawing/2014/main" val="1969008527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3919021680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1609080993"/>
                    </a:ext>
                  </a:extLst>
                </a:gridCol>
              </a:tblGrid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5820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floating point value, or a vector of floating point values.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10, pi, c(1, 2, 3), rep(5,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9982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integer, or vector of integers.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10L, as.integer(pi), rep(5L, 10)</a:t>
                      </a:r>
                    </a:p>
                    <a:p>
                      <a:r>
                        <a:rPr lang="en-DK" dirty="0"/>
                        <a:t>(L denotes an 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2316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character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string or literal – often used for storing categorical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“10”, ”height”, “TRUE”, “as.integer(pi)”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79411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da-DK" dirty="0" err="1"/>
                        <a:t>logical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boolean, </a:t>
                      </a:r>
                      <a:r>
                        <a:rPr lang="en-GB" dirty="0"/>
                        <a:t>i.e. a TRUE or FALSE, useful for if/else statements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TRUE, FALSE, as.logical(1), as.logical(110), as.logical(0)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27298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is stored, with column variables and row variables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r>
                        <a:rPr lang="en-GB" dirty="0"/>
                        <a:t>(Numbers = 1:10)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8968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matrix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can also be stored, not necessarily named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matrix(1:9, </a:t>
                      </a:r>
                      <a:r>
                        <a:rPr lang="en-GB" dirty="0" err="1"/>
                        <a:t>nrow</a:t>
                      </a:r>
                      <a:r>
                        <a:rPr lang="en-GB" dirty="0"/>
                        <a:t> = 3)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4989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694C-120F-B94A-29C7-184092C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8BC2D-E355-4EBE-F410-5CCE8FD0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0B330-D297-7A96-A11D-5C06D80947A1}"/>
              </a:ext>
            </a:extLst>
          </p:cNvPr>
          <p:cNvSpPr txBox="1"/>
          <p:nvPr/>
        </p:nvSpPr>
        <p:spPr>
          <a:xfrm>
            <a:off x="780288" y="6183500"/>
            <a:ext cx="9268563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You can check the class of any object by running class(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your_object 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001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28775"/>
            <a:ext cx="8208196" cy="4673600"/>
          </a:xfrm>
        </p:spPr>
        <p:txBody>
          <a:bodyPr/>
          <a:lstStyle/>
          <a:p>
            <a:r>
              <a:rPr lang="en-DK" dirty="0"/>
              <a:t>Dataframes are a kind of table in R that is used for storing data. </a:t>
            </a:r>
          </a:p>
          <a:p>
            <a:endParaRPr lang="en-DK" dirty="0"/>
          </a:p>
          <a:p>
            <a:r>
              <a:rPr lang="en-DK" dirty="0"/>
              <a:t>You can think of the rows and columns of a dataframe as being vectors, which can be extracted. </a:t>
            </a:r>
          </a:p>
          <a:p>
            <a:endParaRPr lang="en-DK" dirty="0"/>
          </a:p>
          <a:p>
            <a:r>
              <a:rPr lang="en-DK" dirty="0"/>
              <a:t>You can access the entries of a dataframe by using sqare brackets – e.g. if I want the entry from the second row and the third column, I can write:</a:t>
            </a:r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For the whole second row, I can leave a space where the column is specified, e.g.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1931B-EDED-72DF-0526-FDF786F9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6" y="5477970"/>
            <a:ext cx="2634975" cy="3513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FCD62D-313D-DF37-1C66-DA90E7FC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679" y="977898"/>
            <a:ext cx="2519771" cy="187642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0656733-3E91-1CC8-269C-D748630B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61" y="4575178"/>
            <a:ext cx="2451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9E4CB-9934-2A45-CFDB-B4D5901CA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6446837"/>
            <a:ext cx="2247900" cy="279400"/>
          </a:xfrm>
          <a:prstGeom prst="rect">
            <a:avLst/>
          </a:prstGeom>
        </p:spPr>
      </p:pic>
      <p:pic>
        <p:nvPicPr>
          <p:cNvPr id="15" name="Picture 14" descr="A close-up of a number&#10;&#10;Description automatically generated">
            <a:extLst>
              <a:ext uri="{FF2B5EF4-FFF2-40B4-BE49-F238E27FC236}">
                <a16:creationId xmlns:a16="http://schemas.microsoft.com/office/drawing/2014/main" id="{9A27CA54-9AF6-1306-B250-675808D1E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5783262"/>
            <a:ext cx="2387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3" y="1652355"/>
            <a:ext cx="8208196" cy="4673600"/>
          </a:xfrm>
        </p:spPr>
        <p:txBody>
          <a:bodyPr/>
          <a:lstStyle/>
          <a:p>
            <a:r>
              <a:rPr lang="en-DK" dirty="0"/>
              <a:t>Typically, dataframes will have named variables.</a:t>
            </a:r>
          </a:p>
          <a:p>
            <a:endParaRPr lang="en-DK" dirty="0"/>
          </a:p>
          <a:p>
            <a:r>
              <a:rPr lang="en-DK" dirty="0"/>
              <a:t>An easier way to extract named columns is using the $ sign, e.g.</a:t>
            </a:r>
          </a:p>
          <a:p>
            <a:endParaRPr lang="en-DK" dirty="0"/>
          </a:p>
          <a:p>
            <a:r>
              <a:rPr lang="en-DK" dirty="0"/>
              <a:t>You can change the columnames by assigning a new vector to the dataframe, using the function colnames:</a:t>
            </a:r>
          </a:p>
          <a:p>
            <a:endParaRPr lang="en-DK" dirty="0"/>
          </a:p>
          <a:p>
            <a:r>
              <a:rPr lang="en-DK" dirty="0"/>
              <a:t>You can also add columns using the dollar sign: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5752A6-8AAB-032D-CB70-1E12F508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74" y="757353"/>
            <a:ext cx="2531474" cy="1621962"/>
          </a:xfrm>
          <a:prstGeom prst="rect">
            <a:avLst/>
          </a:prstGeom>
        </p:spPr>
      </p:pic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FD3A04CE-7B8C-8095-9F1D-8948A1EC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461" y="2768600"/>
            <a:ext cx="22733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49F892-4D72-5C91-7DA4-44F707B1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721" y="3022600"/>
            <a:ext cx="22860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DAD806-0A3B-7B70-1738-AB2D73001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2F9E9-362C-6DF3-F15D-423DE105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4857982"/>
            <a:ext cx="6108700" cy="2921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C6BAF9F-C1FE-F5A8-1B69-68BE854CB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684" y="3464008"/>
            <a:ext cx="2406077" cy="15889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0C2326-6C35-6194-A449-37C8166B9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5907086"/>
            <a:ext cx="4787900" cy="330200"/>
          </a:xfrm>
          <a:prstGeom prst="rect">
            <a:avLst/>
          </a:prstGeom>
        </p:spPr>
      </p:pic>
      <p:pic>
        <p:nvPicPr>
          <p:cNvPr id="25" name="Picture 2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8CBA9D6B-BAD7-405F-5E61-913AED8DB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829" y="5330940"/>
            <a:ext cx="3111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32AE-DB7E-A05E-51A4-EA00E5CD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B8559-C984-40FF-83FC-DE81943A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can specify that a block of code should be run only if a given statement is TRUE. </a:t>
            </a:r>
            <a:r>
              <a:rPr lang="en-GB" dirty="0"/>
              <a:t>E</a:t>
            </a:r>
            <a:r>
              <a:rPr lang="en-DK" dirty="0"/>
              <a:t>.g.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Note that we need a double equals (==) sign!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61E63-AD9E-3223-BF1F-5327AB7B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17/09/2023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4E862-9C7D-91DB-9A3A-96A7E423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5940158-DDA3-C131-1ABB-A1100C37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48" y="2533650"/>
            <a:ext cx="38989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71BBE-0700-A1E6-131A-41B86E3F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48" y="4468812"/>
            <a:ext cx="2679700" cy="304800"/>
          </a:xfrm>
          <a:prstGeom prst="rect">
            <a:avLst/>
          </a:prstGeom>
        </p:spPr>
      </p:pic>
      <p:pic>
        <p:nvPicPr>
          <p:cNvPr id="11" name="Picture 10" descr="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5AAE533C-C6F9-6F23-C8A6-E0E7A77D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99" y="2533650"/>
            <a:ext cx="3848100" cy="184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D6C89-F691-1428-3A37-627CE55AD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52" y="4545738"/>
            <a:ext cx="3111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78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U_template" id="{FE4D25CE-7B12-0649-BE55-C0242C6E8644}" vid="{BCD1C05A-F3E9-6141-B7FE-8667AF3055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9050</TotalTime>
  <Words>1850</Words>
  <Application>Microsoft Macintosh PowerPoint</Application>
  <PresentationFormat>Widescreen</PresentationFormat>
  <Paragraphs>324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Microsoft New Tai Lue</vt:lpstr>
      <vt:lpstr>Brugerdefineret design</vt:lpstr>
      <vt:lpstr>PowerPoint Presentation</vt:lpstr>
      <vt:lpstr>Looking ahead</vt:lpstr>
      <vt:lpstr>Looking ahead</vt:lpstr>
      <vt:lpstr>Before we start:</vt:lpstr>
      <vt:lpstr>R basics</vt:lpstr>
      <vt:lpstr>Data Types in R</vt:lpstr>
      <vt:lpstr>Dataframes</vt:lpstr>
      <vt:lpstr>Dataframes</vt:lpstr>
      <vt:lpstr>If/Else statements</vt:lpstr>
      <vt:lpstr>If/Else statement</vt:lpstr>
      <vt:lpstr>For Loops</vt:lpstr>
      <vt:lpstr>Packages 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Making Plots in R using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A bit more advanced</vt:lpstr>
      <vt:lpstr>Plotting with ggplot2</vt:lpstr>
      <vt:lpstr>Plotting with ggplot2</vt:lpstr>
      <vt:lpstr>Plotting with ggplot2</vt:lpstr>
      <vt:lpstr>Making line plots</vt:lpstr>
      <vt:lpstr>Loading Data</vt:lpstr>
      <vt:lpstr>Making line plots</vt:lpstr>
      <vt:lpstr>Making line plots</vt:lpstr>
      <vt:lpstr>Making line plots</vt:lpstr>
      <vt:lpstr>Making line plots</vt:lpstr>
      <vt:lpstr>Making line plots</vt:lpstr>
      <vt:lpstr>Heatmaps</vt:lpstr>
      <vt:lpstr>Heatmaps</vt:lpstr>
      <vt:lpstr>Heatmaps</vt:lpstr>
      <vt:lpstr>Other kinds of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Liam Curran-Sebastian</dc:creator>
  <cp:lastModifiedBy>Jacob Liam Curran-Sebastian</cp:lastModifiedBy>
  <cp:revision>8</cp:revision>
  <dcterms:created xsi:type="dcterms:W3CDTF">2023-09-12T08:32:50Z</dcterms:created>
  <dcterms:modified xsi:type="dcterms:W3CDTF">2023-09-18T15:57:52Z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2023-03-21T20:16:36Z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84e8f902-8100-479b-a92c-d9ba7086e1fc</vt:lpwstr>
  </property>
  <property fmtid="{D5CDD505-2E9C-101B-9397-08002B2CF9AE}" pid="9" name="MSIP_Label_6a2630e2-1ac5-455e-8217-0156b1936a76_ContentBits">
    <vt:lpwstr>0</vt:lpwstr>
  </property>
</Properties>
</file>